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75" r:id="rId5"/>
    <p:sldId id="260" r:id="rId6"/>
    <p:sldId id="277" r:id="rId7"/>
    <p:sldId id="261" r:id="rId8"/>
    <p:sldId id="262" r:id="rId9"/>
    <p:sldId id="267" r:id="rId10"/>
    <p:sldId id="274" r:id="rId11"/>
  </p:sldIdLst>
  <p:sldSz cx="18288000" cy="10287000"/>
  <p:notesSz cx="6858000" cy="9144000"/>
  <p:embeddedFontLst>
    <p:embeddedFont>
      <p:font typeface="Kollektif" panose="020B0604020202020204" charset="0"/>
      <p:regular r:id="rId13"/>
    </p:embeddedFont>
    <p:embeddedFont>
      <p:font typeface="Bahnschrift Light" panose="020B0502040204020203" pitchFamily="34" charset="0"/>
      <p:regular r:id="rId14"/>
    </p:embeddedFont>
    <p:embeddedFont>
      <p:font typeface="Kollektif Bold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8EE6D-8A31-4C2C-8F53-C26086E87652}" type="datetimeFigureOut">
              <a:rPr lang="ro-RO" smtClean="0"/>
              <a:t>18.01.2026</a:t>
            </a:fld>
            <a:endParaRPr lang="ro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1910C7-CB2A-4622-A971-D1FE9358EFCF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75531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910C7-CB2A-4622-A971-D1FE9358EFCF}" type="slidenum">
              <a:rPr lang="ro-RO" smtClean="0"/>
              <a:t>8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54083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stapi/full-stack-fastapi-template" TargetMode="External"/><Relationship Id="rId2" Type="http://schemas.openxmlformats.org/officeDocument/2006/relationships/hyperlink" Target="https://fastapi.tiangolo.com/tutorial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028766" y="-4838700"/>
            <a:ext cx="24031566" cy="20516950"/>
          </a:xfrm>
          <a:custGeom>
            <a:avLst/>
            <a:gdLst/>
            <a:ahLst/>
            <a:cxnLst/>
            <a:rect l="l" t="t" r="r" b="b"/>
            <a:pathLst>
              <a:path w="24031566" h="20516950">
                <a:moveTo>
                  <a:pt x="0" y="0"/>
                </a:moveTo>
                <a:lnTo>
                  <a:pt x="24031567" y="0"/>
                </a:lnTo>
                <a:lnTo>
                  <a:pt x="24031567" y="20516950"/>
                </a:lnTo>
                <a:lnTo>
                  <a:pt x="0" y="205169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061423" y="2705100"/>
            <a:ext cx="14151571" cy="48218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826"/>
              </a:lnSpc>
            </a:pPr>
            <a:r>
              <a:rPr lang="en-US" sz="18826" b="1" spc="-790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HANGMAN SERVER</a:t>
            </a:r>
            <a:endParaRPr lang="en-US" sz="18826" b="1" spc="-790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0192" y="162743"/>
            <a:ext cx="3713650" cy="3680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400"/>
              </a:lnSpc>
            </a:pPr>
            <a:r>
              <a:rPr lang="en-US" sz="2200" b="1" spc="-58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Proiect pentru </a:t>
            </a:r>
            <a:r>
              <a:rPr lang="en-US" sz="2200" b="1" spc="-58" dirty="0" err="1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Practica</a:t>
            </a:r>
            <a:r>
              <a:rPr lang="en-US" sz="2200" b="1" spc="-58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</a:t>
            </a:r>
            <a:r>
              <a:rPr lang="en-US" sz="2200" b="1" spc="-58" dirty="0" err="1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si</a:t>
            </a:r>
            <a:r>
              <a:rPr lang="en-US" sz="2200" b="1" spc="-58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</a:t>
            </a:r>
            <a:r>
              <a:rPr lang="en-US" sz="2200" b="1" spc="-58" dirty="0" err="1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Specializare</a:t>
            </a:r>
            <a:r>
              <a:rPr lang="en-US" sz="2200" b="1" spc="-58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– Sabo Cosmin</a:t>
            </a:r>
            <a:endParaRPr lang="en-US" sz="2200" b="1" spc="-58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145001" y="72974"/>
            <a:ext cx="1143000" cy="1795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400" b="1" spc="-58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18.01.2026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543800" y="145388"/>
            <a:ext cx="3186819" cy="3631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00"/>
              </a:lnSpc>
            </a:pPr>
            <a:r>
              <a:rPr lang="en-US" sz="2000" b="1" spc="-58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SUCIU SEPTIMIU &amp; PETER ABRAHAM JOZSEF</a:t>
            </a:r>
            <a:endParaRPr lang="en-US" sz="2000" b="1" spc="-58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3377480" y="1595316"/>
            <a:ext cx="11533039" cy="1038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683"/>
              </a:lnSpc>
            </a:pPr>
            <a:r>
              <a:rPr lang="en-US" sz="2199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Septy </a:t>
            </a:r>
            <a:r>
              <a:rPr lang="en-US" sz="2199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si</a:t>
            </a:r>
            <a:r>
              <a:rPr lang="en-US" sz="2199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Peter </a:t>
            </a:r>
            <a:r>
              <a:rPr lang="en-US" sz="2199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va</a:t>
            </a:r>
            <a:r>
              <a:rPr lang="en-US" sz="2199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99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multumeste</a:t>
            </a:r>
            <a:r>
              <a:rPr lang="en-US" sz="2199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ca </a:t>
            </a:r>
            <a:r>
              <a:rPr lang="en-US" sz="2199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cititi</a:t>
            </a:r>
            <a:r>
              <a:rPr lang="en-US" sz="2199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:3</a:t>
            </a:r>
          </a:p>
          <a:p>
            <a:pPr marL="0" lvl="1" indent="0" algn="ctr">
              <a:lnSpc>
                <a:spcPts val="2683"/>
              </a:lnSpc>
            </a:pPr>
            <a:r>
              <a:rPr lang="ro-RO" dirty="0">
                <a:hlinkClick r:id="rId2" tooltip="https://fastapi.tiangolo.com/tutorial/"/>
              </a:rPr>
              <a:t>https://fastapi.tiangolo.com/tutorial</a:t>
            </a:r>
            <a:r>
              <a:rPr lang="ro-RO" dirty="0" smtClean="0">
                <a:hlinkClick r:id="rId2" tooltip="https://fastapi.tiangolo.com/tutorial/"/>
              </a:rPr>
              <a:t>/</a:t>
            </a:r>
            <a:endParaRPr lang="en-US" dirty="0" smtClean="0"/>
          </a:p>
          <a:p>
            <a:pPr marL="0" lvl="1" indent="0" algn="ctr">
              <a:lnSpc>
                <a:spcPts val="2683"/>
              </a:lnSpc>
            </a:pPr>
            <a:r>
              <a:rPr lang="ro-RO" dirty="0">
                <a:hlinkClick r:id="rId3" tooltip="https://github.com/fastapi/full-stack-fastapi-template"/>
              </a:rPr>
              <a:t>https://github.com/fastapi/full-stack-fastapi-template</a:t>
            </a:r>
            <a:endParaRPr lang="en-US" sz="2199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5469973" y="636024"/>
            <a:ext cx="7348055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600"/>
              </a:lnSpc>
              <a:spcBef>
                <a:spcPct val="0"/>
              </a:spcBef>
            </a:pPr>
            <a:r>
              <a:rPr lang="en-US" sz="5600" b="1" u="none" strike="noStrike" spc="-324" dirty="0" err="1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Credite</a:t>
            </a:r>
            <a:r>
              <a:rPr lang="en-US" sz="5600" b="1" u="none" strike="noStrike" spc="-324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&amp; </a:t>
            </a:r>
            <a:r>
              <a:rPr lang="en-US" sz="5600" b="1" u="none" strike="noStrike" spc="-324" dirty="0" err="1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Bibliografie</a:t>
            </a:r>
            <a:endParaRPr lang="en-US" sz="5600" b="1" u="none" strike="noStrike" spc="-324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2506857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4192337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28700" y="5877816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028700" y="7563296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028700" y="9248775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14531076" y="2648063"/>
            <a:ext cx="2728224" cy="1345108"/>
          </a:xfrm>
          <a:custGeom>
            <a:avLst/>
            <a:gdLst/>
            <a:ahLst/>
            <a:cxnLst/>
            <a:rect l="l" t="t" r="r" b="b"/>
            <a:pathLst>
              <a:path w="2728224" h="1345108">
                <a:moveTo>
                  <a:pt x="0" y="0"/>
                </a:moveTo>
                <a:lnTo>
                  <a:pt x="2728224" y="0"/>
                </a:lnTo>
                <a:lnTo>
                  <a:pt x="2728224" y="1345108"/>
                </a:lnTo>
                <a:lnTo>
                  <a:pt x="0" y="13451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124" t="-133599" r="-58325" b="-92134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28700" y="2877474"/>
            <a:ext cx="8155223" cy="1234172"/>
            <a:chOff x="0" y="-95251"/>
            <a:chExt cx="10873631" cy="1645563"/>
          </a:xfrm>
        </p:grpSpPr>
        <p:sp>
          <p:nvSpPr>
            <p:cNvPr id="9" name="TextBox 9"/>
            <p:cNvSpPr txBox="1"/>
            <p:nvPr/>
          </p:nvSpPr>
          <p:spPr>
            <a:xfrm>
              <a:off x="0" y="-95251"/>
              <a:ext cx="4408097" cy="6430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60"/>
                </a:lnSpc>
                <a:spcBef>
                  <a:spcPct val="0"/>
                </a:spcBef>
              </a:pPr>
              <a:r>
                <a:rPr lang="en-US" sz="3200" b="1" dirty="0" err="1" smtClean="0">
                  <a:solidFill>
                    <a:srgbClr val="FFFFFF"/>
                  </a:solidFill>
                  <a:latin typeface="Kollektif Bold"/>
                  <a:ea typeface="Kollektif Bold"/>
                  <a:cs typeface="Kollektif Bold"/>
                  <a:sym typeface="Kollektif Bold"/>
                </a:rPr>
                <a:t>Introducere</a:t>
              </a:r>
              <a:endParaRPr lang="en-US" sz="3200" b="1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558588"/>
              <a:ext cx="10873631" cy="991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strike="noStrike" dirty="0" smtClean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Am </a:t>
              </a:r>
              <a:r>
                <a:rPr lang="en-US" sz="2100" strike="noStrike" dirty="0" err="1" smtClean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creat</a:t>
              </a:r>
              <a:r>
                <a:rPr lang="en-US" sz="2100" strike="noStrike" dirty="0" smtClean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 un mini-</a:t>
              </a:r>
              <a:r>
                <a:rPr lang="en-US" sz="2100" strike="noStrike" dirty="0" err="1" smtClean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FullStack</a:t>
              </a:r>
              <a:r>
                <a:rPr lang="en-US" sz="2100" strike="noStrike" dirty="0" smtClean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 App pentru </a:t>
              </a:r>
              <a:r>
                <a:rPr lang="en-US" sz="2100" strike="noStrike" dirty="0" err="1" smtClean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jocul</a:t>
              </a:r>
              <a:r>
                <a:rPr lang="en-US" sz="2100" strike="noStrike" dirty="0" smtClean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 popular </a:t>
              </a:r>
              <a:r>
                <a:rPr lang="en-US" sz="2100" strike="noStrike" dirty="0" err="1" smtClean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asa</a:t>
              </a:r>
              <a:r>
                <a:rPr lang="en-US" sz="2100" strike="noStrike" dirty="0" smtClean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-zis </a:t>
              </a:r>
              <a:r>
                <a:rPr lang="en-US" sz="2100" strike="noStrike" dirty="0" err="1" smtClean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si</a:t>
              </a:r>
              <a:r>
                <a:rPr lang="en-US" sz="2100" strike="noStrike" dirty="0" smtClean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 Hangman</a:t>
              </a:r>
              <a:endParaRPr lang="en-US" sz="2100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1019175"/>
            <a:ext cx="8591470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</a:pPr>
            <a:r>
              <a:rPr lang="en-US" sz="72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Capitole</a:t>
            </a:r>
            <a:endParaRPr lang="en-US" sz="72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1028700" y="4562953"/>
            <a:ext cx="8155223" cy="872808"/>
            <a:chOff x="0" y="-95251"/>
            <a:chExt cx="10873631" cy="116374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1"/>
              <a:ext cx="4408097" cy="6430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60"/>
                </a:lnSpc>
                <a:spcBef>
                  <a:spcPct val="0"/>
                </a:spcBef>
              </a:pPr>
              <a:endParaRPr lang="en-US" sz="3200" b="1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58588"/>
              <a:ext cx="10873631" cy="509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strike="noStrike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Elaborate on what you want to discuss. 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6319871"/>
            <a:ext cx="8155223" cy="801370"/>
            <a:chOff x="0" y="0"/>
            <a:chExt cx="10873631" cy="1068493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95250"/>
              <a:ext cx="4408098" cy="7395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6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FFFFFF"/>
                  </a:solidFill>
                  <a:latin typeface="Kollektif Bold"/>
                  <a:ea typeface="Kollektif Bold"/>
                  <a:cs typeface="Kollektif Bold"/>
                  <a:sym typeface="Kollektif Bold"/>
                </a:rPr>
                <a:t>about us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58588"/>
              <a:ext cx="10873631" cy="509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strike="noStrike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Elaborate on what you want to discuss. 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28700" y="8005350"/>
            <a:ext cx="8155223" cy="801370"/>
            <a:chOff x="0" y="0"/>
            <a:chExt cx="10873631" cy="1068493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95250"/>
              <a:ext cx="4408098" cy="7395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60"/>
                </a:lnSpc>
                <a:spcBef>
                  <a:spcPct val="0"/>
                </a:spcBef>
              </a:pPr>
              <a:r>
                <a:rPr lang="en-US" sz="3200" b="1">
                  <a:solidFill>
                    <a:srgbClr val="FFFFFF"/>
                  </a:solidFill>
                  <a:latin typeface="Kollektif Bold"/>
                  <a:ea typeface="Kollektif Bold"/>
                  <a:cs typeface="Kollektif Bold"/>
                  <a:sym typeface="Kollektif Bold"/>
                </a:rPr>
                <a:t>chapter title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58588"/>
              <a:ext cx="10873631" cy="5099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strike="noStrike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Elaborate on what you want to discuss. </a:t>
              </a:r>
            </a:p>
          </p:txBody>
        </p:sp>
      </p:grpSp>
      <p:sp>
        <p:nvSpPr>
          <p:cNvPr id="24" name="Freeform 24"/>
          <p:cNvSpPr/>
          <p:nvPr/>
        </p:nvSpPr>
        <p:spPr>
          <a:xfrm>
            <a:off x="14531076" y="4363787"/>
            <a:ext cx="2728224" cy="1345108"/>
          </a:xfrm>
          <a:custGeom>
            <a:avLst/>
            <a:gdLst/>
            <a:ahLst/>
            <a:cxnLst/>
            <a:rect l="l" t="t" r="r" b="b"/>
            <a:pathLst>
              <a:path w="2728224" h="1345108">
                <a:moveTo>
                  <a:pt x="0" y="0"/>
                </a:moveTo>
                <a:lnTo>
                  <a:pt x="2728224" y="0"/>
                </a:lnTo>
                <a:lnTo>
                  <a:pt x="2728224" y="1345107"/>
                </a:lnTo>
                <a:lnTo>
                  <a:pt x="0" y="13451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9228" t="-212086" r="-49065" b="-136194"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4531076" y="6049266"/>
            <a:ext cx="2728224" cy="1345108"/>
          </a:xfrm>
          <a:custGeom>
            <a:avLst/>
            <a:gdLst/>
            <a:ahLst/>
            <a:cxnLst/>
            <a:rect l="l" t="t" r="r" b="b"/>
            <a:pathLst>
              <a:path w="2728224" h="1345108">
                <a:moveTo>
                  <a:pt x="0" y="0"/>
                </a:moveTo>
                <a:lnTo>
                  <a:pt x="2728224" y="0"/>
                </a:lnTo>
                <a:lnTo>
                  <a:pt x="2728224" y="1345108"/>
                </a:lnTo>
                <a:lnTo>
                  <a:pt x="0" y="13451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9215" t="-131620" r="-67700" b="-160928"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14531076" y="7733481"/>
            <a:ext cx="2728224" cy="1345108"/>
          </a:xfrm>
          <a:custGeom>
            <a:avLst/>
            <a:gdLst/>
            <a:ahLst/>
            <a:cxnLst/>
            <a:rect l="l" t="t" r="r" b="b"/>
            <a:pathLst>
              <a:path w="2728224" h="1345108">
                <a:moveTo>
                  <a:pt x="0" y="0"/>
                </a:moveTo>
                <a:lnTo>
                  <a:pt x="2728224" y="0"/>
                </a:lnTo>
                <a:lnTo>
                  <a:pt x="2728224" y="1345108"/>
                </a:lnTo>
                <a:lnTo>
                  <a:pt x="0" y="13451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135" t="-303102" r="-141783" b="-85860"/>
            </a:stretch>
          </a:blipFill>
        </p:spPr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93583" y="-11224988"/>
            <a:ext cx="34111196" cy="27885902"/>
          </a:xfrm>
          <a:custGeom>
            <a:avLst/>
            <a:gdLst/>
            <a:ahLst/>
            <a:cxnLst/>
            <a:rect l="l" t="t" r="r" b="b"/>
            <a:pathLst>
              <a:path w="34111196" h="27885902">
                <a:moveTo>
                  <a:pt x="0" y="0"/>
                </a:moveTo>
                <a:lnTo>
                  <a:pt x="34111196" y="0"/>
                </a:lnTo>
                <a:lnTo>
                  <a:pt x="34111196" y="27885902"/>
                </a:lnTo>
                <a:lnTo>
                  <a:pt x="0" y="2788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3"/>
          <p:cNvSpPr txBox="1"/>
          <p:nvPr/>
        </p:nvSpPr>
        <p:spPr>
          <a:xfrm>
            <a:off x="1028700" y="7259810"/>
            <a:ext cx="16230600" cy="2297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5094"/>
              </a:lnSpc>
              <a:spcBef>
                <a:spcPct val="0"/>
              </a:spcBef>
            </a:pPr>
            <a:r>
              <a:rPr lang="en-US" sz="15094" b="1" u="none" strike="noStrike" spc="-633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introduction.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" y="419100"/>
            <a:ext cx="176784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 Framework-</a:t>
            </a:r>
            <a:r>
              <a:rPr lang="en-US" sz="3200" dirty="0" err="1" smtClean="0">
                <a:solidFill>
                  <a:schemeClr val="bg1"/>
                </a:solidFill>
              </a:rPr>
              <a:t>uri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err="1" smtClean="0">
                <a:solidFill>
                  <a:schemeClr val="bg1"/>
                </a:solidFill>
              </a:rPr>
              <a:t>utilizate</a:t>
            </a:r>
            <a:r>
              <a:rPr lang="en-US" sz="3200" dirty="0" smtClean="0">
                <a:solidFill>
                  <a:schemeClr val="bg1"/>
                </a:solidFill>
              </a:rPr>
              <a:t>(Backend):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</a:rPr>
              <a:t>FastAPI</a:t>
            </a:r>
            <a:endParaRPr lang="en-US" sz="32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</a:rPr>
              <a:t>PostgresSQL</a:t>
            </a: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</a:rPr>
              <a:t>Jinjia</a:t>
            </a:r>
            <a:r>
              <a:rPr lang="en-US" sz="3200" dirty="0" smtClean="0">
                <a:solidFill>
                  <a:schemeClr val="bg1"/>
                </a:solidFill>
              </a:rPr>
              <a:t> 2</a:t>
            </a:r>
          </a:p>
          <a:p>
            <a:r>
              <a:rPr lang="en-US" sz="3200" dirty="0" smtClean="0">
                <a:solidFill>
                  <a:schemeClr val="bg1"/>
                </a:solidFill>
              </a:rPr>
              <a:t>Pentru Frontend am </a:t>
            </a:r>
            <a:r>
              <a:rPr lang="en-US" sz="3200" dirty="0" err="1" smtClean="0">
                <a:solidFill>
                  <a:schemeClr val="bg1"/>
                </a:solidFill>
              </a:rPr>
              <a:t>utilizat</a:t>
            </a:r>
            <a:r>
              <a:rPr lang="en-US" sz="3200" dirty="0" smtClean="0">
                <a:solidFill>
                  <a:schemeClr val="bg1"/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HTML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CSS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JS</a:t>
            </a:r>
          </a:p>
          <a:p>
            <a:r>
              <a:rPr lang="en-US" sz="3200" dirty="0" smtClean="0">
                <a:solidFill>
                  <a:schemeClr val="bg1"/>
                </a:solidFill>
              </a:rPr>
              <a:t>Deployment </a:t>
            </a:r>
            <a:r>
              <a:rPr lang="en-US" sz="3200" dirty="0" err="1" smtClean="0">
                <a:solidFill>
                  <a:schemeClr val="bg1"/>
                </a:solidFill>
              </a:rPr>
              <a:t>prin</a:t>
            </a:r>
            <a:r>
              <a:rPr lang="en-US" sz="3200" dirty="0" smtClean="0">
                <a:solidFill>
                  <a:schemeClr val="bg1"/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Docker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Render</a:t>
            </a:r>
            <a:endParaRPr lang="ro-RO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93583" y="-11224988"/>
            <a:ext cx="34111196" cy="27885902"/>
          </a:xfrm>
          <a:custGeom>
            <a:avLst/>
            <a:gdLst/>
            <a:ahLst/>
            <a:cxnLst/>
            <a:rect l="l" t="t" r="r" b="b"/>
            <a:pathLst>
              <a:path w="34111196" h="27885902">
                <a:moveTo>
                  <a:pt x="0" y="0"/>
                </a:moveTo>
                <a:lnTo>
                  <a:pt x="34111196" y="0"/>
                </a:lnTo>
                <a:lnTo>
                  <a:pt x="34111196" y="27885902"/>
                </a:lnTo>
                <a:lnTo>
                  <a:pt x="0" y="2788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3"/>
          <p:cNvSpPr txBox="1"/>
          <p:nvPr/>
        </p:nvSpPr>
        <p:spPr>
          <a:xfrm>
            <a:off x="1028700" y="7259810"/>
            <a:ext cx="16230600" cy="2297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5094"/>
              </a:lnSpc>
              <a:spcBef>
                <a:spcPct val="0"/>
              </a:spcBef>
            </a:pPr>
            <a:r>
              <a:rPr lang="en-US" sz="15094" b="1" u="none" strike="noStrike" spc="-633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introduction.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" y="419100"/>
            <a:ext cx="176784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bg1"/>
                </a:solidFill>
              </a:rPr>
              <a:t>FastAPI</a:t>
            </a:r>
            <a:r>
              <a:rPr lang="en-US" sz="3200" dirty="0" smtClean="0">
                <a:solidFill>
                  <a:schemeClr val="bg1"/>
                </a:solidFill>
              </a:rPr>
              <a:t> vs Django</a:t>
            </a:r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en-US" sz="3200" dirty="0" err="1" smtClean="0">
                <a:solidFill>
                  <a:schemeClr val="bg1"/>
                </a:solidFill>
              </a:rPr>
              <a:t>Avantaje</a:t>
            </a:r>
            <a:r>
              <a:rPr lang="en-US" sz="3200" dirty="0" smtClean="0">
                <a:solidFill>
                  <a:schemeClr val="bg1"/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Este </a:t>
            </a:r>
            <a:r>
              <a:rPr lang="en-US" sz="3200" dirty="0" err="1" smtClean="0">
                <a:solidFill>
                  <a:schemeClr val="bg1"/>
                </a:solidFill>
              </a:rPr>
              <a:t>mai</a:t>
            </a:r>
            <a:r>
              <a:rPr lang="en-US" sz="3200" dirty="0" smtClean="0">
                <a:solidFill>
                  <a:schemeClr val="bg1"/>
                </a:solidFill>
              </a:rPr>
              <a:t> rapid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</a:rPr>
              <a:t>Foloseste</a:t>
            </a:r>
            <a:r>
              <a:rPr lang="en-US" sz="3200" dirty="0" smtClean="0">
                <a:solidFill>
                  <a:schemeClr val="bg1"/>
                </a:solidFill>
              </a:rPr>
              <a:t> Python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bg1"/>
                </a:solidFill>
              </a:rPr>
              <a:t>Claritate</a:t>
            </a:r>
            <a:r>
              <a:rPr lang="en-US" sz="3200" dirty="0" smtClean="0">
                <a:solidFill>
                  <a:schemeClr val="bg1"/>
                </a:solidFill>
              </a:rPr>
              <a:t> Cod</a:t>
            </a:r>
            <a:endParaRPr lang="en-US" sz="32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 err="1" smtClean="0">
                <a:solidFill>
                  <a:schemeClr val="bg1"/>
                </a:solidFill>
              </a:rPr>
              <a:t>Dezavantaje</a:t>
            </a:r>
            <a:r>
              <a:rPr lang="en-US" sz="3200" dirty="0" smtClean="0">
                <a:solidFill>
                  <a:schemeClr val="bg1"/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Nu are foarte multe tool-</a:t>
            </a:r>
            <a:r>
              <a:rPr lang="en-US" sz="3200" dirty="0" err="1" smtClean="0">
                <a:solidFill>
                  <a:schemeClr val="bg1"/>
                </a:solidFill>
              </a:rPr>
              <a:t>uri</a:t>
            </a:r>
            <a:r>
              <a:rPr lang="en-US" sz="3200" dirty="0" smtClean="0">
                <a:solidFill>
                  <a:schemeClr val="bg1"/>
                </a:solidFill>
              </a:rPr>
              <a:t> integrate (</a:t>
            </a:r>
            <a:r>
              <a:rPr lang="en-US" sz="3200" dirty="0" err="1" smtClean="0">
                <a:solidFill>
                  <a:schemeClr val="bg1"/>
                </a:solidFill>
              </a:rPr>
              <a:t>Autentificare</a:t>
            </a:r>
            <a:r>
              <a:rPr lang="en-US" sz="3200" dirty="0" smtClean="0">
                <a:solidFill>
                  <a:schemeClr val="bg1"/>
                </a:solidFill>
              </a:rPr>
              <a:t>, Admin, Middleware)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La </a:t>
            </a:r>
            <a:r>
              <a:rPr lang="en-US" sz="3200" dirty="0" err="1" smtClean="0">
                <a:solidFill>
                  <a:schemeClr val="bg1"/>
                </a:solidFill>
              </a:rPr>
              <a:t>scalabilitate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err="1" smtClean="0">
                <a:solidFill>
                  <a:schemeClr val="bg1"/>
                </a:solidFill>
              </a:rPr>
              <a:t>FastAPI-ul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err="1" smtClean="0">
                <a:solidFill>
                  <a:schemeClr val="bg1"/>
                </a:solidFill>
              </a:rPr>
              <a:t>devine</a:t>
            </a:r>
            <a:r>
              <a:rPr lang="en-US" sz="3200" dirty="0" smtClean="0">
                <a:solidFill>
                  <a:schemeClr val="bg1"/>
                </a:solidFill>
              </a:rPr>
              <a:t> o </a:t>
            </a:r>
            <a:r>
              <a:rPr lang="en-US" sz="3200" dirty="0" err="1" smtClean="0">
                <a:solidFill>
                  <a:schemeClr val="bg1"/>
                </a:solidFill>
              </a:rPr>
              <a:t>piedica</a:t>
            </a:r>
            <a:r>
              <a:rPr lang="en-US" sz="3200" dirty="0" smtClean="0">
                <a:solidFill>
                  <a:schemeClr val="bg1"/>
                </a:solidFill>
              </a:rPr>
              <a:t>, nu un </a:t>
            </a:r>
            <a:r>
              <a:rPr lang="en-US" sz="3200" dirty="0" err="1" smtClean="0">
                <a:solidFill>
                  <a:schemeClr val="bg1"/>
                </a:solidFill>
              </a:rPr>
              <a:t>avantaj</a:t>
            </a:r>
            <a:r>
              <a:rPr lang="en-US" sz="3200" dirty="0" smtClean="0">
                <a:solidFill>
                  <a:schemeClr val="bg1"/>
                </a:solidFill>
              </a:rPr>
              <a:t>. Cu cat </a:t>
            </a:r>
            <a:r>
              <a:rPr lang="en-US" sz="3200" dirty="0" err="1" smtClean="0">
                <a:solidFill>
                  <a:schemeClr val="bg1"/>
                </a:solidFill>
              </a:rPr>
              <a:t>proiectul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err="1" smtClean="0">
                <a:solidFill>
                  <a:schemeClr val="bg1"/>
                </a:solidFill>
              </a:rPr>
              <a:t>este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err="1" smtClean="0">
                <a:solidFill>
                  <a:schemeClr val="bg1"/>
                </a:solidFill>
              </a:rPr>
              <a:t>mai</a:t>
            </a:r>
            <a:r>
              <a:rPr lang="en-US" sz="3200" dirty="0" smtClean="0">
                <a:solidFill>
                  <a:schemeClr val="bg1"/>
                </a:solidFill>
              </a:rPr>
              <a:t> mare cu atat </a:t>
            </a:r>
            <a:r>
              <a:rPr lang="en-US" sz="3200" dirty="0" err="1" smtClean="0">
                <a:solidFill>
                  <a:schemeClr val="bg1"/>
                </a:solidFill>
              </a:rPr>
              <a:t>FastAPI</a:t>
            </a:r>
            <a:r>
              <a:rPr lang="en-US" sz="3200" dirty="0" smtClean="0">
                <a:solidFill>
                  <a:schemeClr val="bg1"/>
                </a:solidFill>
              </a:rPr>
              <a:t> poate </a:t>
            </a:r>
            <a:r>
              <a:rPr lang="en-US" sz="3200" dirty="0" err="1" smtClean="0">
                <a:solidFill>
                  <a:schemeClr val="bg1"/>
                </a:solidFill>
              </a:rPr>
              <a:t>deveni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err="1" smtClean="0">
                <a:solidFill>
                  <a:schemeClr val="bg1"/>
                </a:solidFill>
              </a:rPr>
              <a:t>mai</a:t>
            </a:r>
            <a:r>
              <a:rPr lang="en-US" sz="3200" dirty="0" smtClean="0">
                <a:solidFill>
                  <a:schemeClr val="bg1"/>
                </a:solidFill>
              </a:rPr>
              <a:t> slab.</a:t>
            </a:r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9677331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8039951" y="-2113930"/>
            <a:ext cx="22707876" cy="18563688"/>
          </a:xfrm>
          <a:custGeom>
            <a:avLst/>
            <a:gdLst/>
            <a:ahLst/>
            <a:cxnLst/>
            <a:rect l="l" t="t" r="r" b="b"/>
            <a:pathLst>
              <a:path w="22707876" h="18563688">
                <a:moveTo>
                  <a:pt x="22707875" y="0"/>
                </a:moveTo>
                <a:lnTo>
                  <a:pt x="0" y="0"/>
                </a:lnTo>
                <a:lnTo>
                  <a:pt x="0" y="18563688"/>
                </a:lnTo>
                <a:lnTo>
                  <a:pt x="22707875" y="18563688"/>
                </a:lnTo>
                <a:lnTo>
                  <a:pt x="2270787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3" name="Group 3"/>
          <p:cNvGrpSpPr/>
          <p:nvPr/>
        </p:nvGrpSpPr>
        <p:grpSpPr>
          <a:xfrm>
            <a:off x="12076549" y="1285038"/>
            <a:ext cx="5182751" cy="3821209"/>
            <a:chOff x="0" y="0"/>
            <a:chExt cx="918941" cy="67752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18941" cy="677529"/>
            </a:xfrm>
            <a:custGeom>
              <a:avLst/>
              <a:gdLst/>
              <a:ahLst/>
              <a:cxnLst/>
              <a:rect l="l" t="t" r="r" b="b"/>
              <a:pathLst>
                <a:path w="918941" h="677529">
                  <a:moveTo>
                    <a:pt x="76183" y="0"/>
                  </a:moveTo>
                  <a:lnTo>
                    <a:pt x="842758" y="0"/>
                  </a:lnTo>
                  <a:cubicBezTo>
                    <a:pt x="884833" y="0"/>
                    <a:pt x="918941" y="34108"/>
                    <a:pt x="918941" y="76183"/>
                  </a:cubicBezTo>
                  <a:lnTo>
                    <a:pt x="918941" y="601346"/>
                  </a:lnTo>
                  <a:cubicBezTo>
                    <a:pt x="918941" y="643421"/>
                    <a:pt x="884833" y="677529"/>
                    <a:pt x="842758" y="677529"/>
                  </a:cubicBezTo>
                  <a:lnTo>
                    <a:pt x="76183" y="677529"/>
                  </a:lnTo>
                  <a:cubicBezTo>
                    <a:pt x="34108" y="677529"/>
                    <a:pt x="0" y="643421"/>
                    <a:pt x="0" y="601346"/>
                  </a:cubicBezTo>
                  <a:lnTo>
                    <a:pt x="0" y="76183"/>
                  </a:lnTo>
                  <a:cubicBezTo>
                    <a:pt x="0" y="34108"/>
                    <a:pt x="34108" y="0"/>
                    <a:pt x="761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918941" cy="7632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8151495"/>
            <a:ext cx="69723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US" sz="72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Structura</a:t>
            </a:r>
            <a:r>
              <a:rPr lang="en-US" sz="72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Proiect (Backend)</a:t>
            </a:r>
            <a:endParaRPr lang="en-US" sz="72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2375862" y="2055869"/>
            <a:ext cx="4584125" cy="482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160"/>
              </a:lnSpc>
              <a:spcBef>
                <a:spcPct val="0"/>
              </a:spcBef>
            </a:pPr>
            <a:r>
              <a:rPr lang="en-US" sz="3200" b="1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Backend/schemas/</a:t>
            </a:r>
            <a:endParaRPr lang="en-US" sz="3200" b="1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2076549" y="5437091"/>
            <a:ext cx="5182751" cy="3821209"/>
            <a:chOff x="0" y="0"/>
            <a:chExt cx="918941" cy="67752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18941" cy="677529"/>
            </a:xfrm>
            <a:custGeom>
              <a:avLst/>
              <a:gdLst/>
              <a:ahLst/>
              <a:cxnLst/>
              <a:rect l="l" t="t" r="r" b="b"/>
              <a:pathLst>
                <a:path w="918941" h="677529">
                  <a:moveTo>
                    <a:pt x="76183" y="0"/>
                  </a:moveTo>
                  <a:lnTo>
                    <a:pt x="842758" y="0"/>
                  </a:lnTo>
                  <a:cubicBezTo>
                    <a:pt x="884833" y="0"/>
                    <a:pt x="918941" y="34108"/>
                    <a:pt x="918941" y="76183"/>
                  </a:cubicBezTo>
                  <a:lnTo>
                    <a:pt x="918941" y="601346"/>
                  </a:lnTo>
                  <a:cubicBezTo>
                    <a:pt x="918941" y="643421"/>
                    <a:pt x="884833" y="677529"/>
                    <a:pt x="842758" y="677529"/>
                  </a:cubicBezTo>
                  <a:lnTo>
                    <a:pt x="76183" y="677529"/>
                  </a:lnTo>
                  <a:cubicBezTo>
                    <a:pt x="34108" y="677529"/>
                    <a:pt x="0" y="643421"/>
                    <a:pt x="0" y="601346"/>
                  </a:cubicBezTo>
                  <a:lnTo>
                    <a:pt x="0" y="76183"/>
                  </a:lnTo>
                  <a:cubicBezTo>
                    <a:pt x="0" y="34108"/>
                    <a:pt x="34108" y="0"/>
                    <a:pt x="761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85725"/>
              <a:ext cx="918941" cy="7632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2375862" y="6207922"/>
            <a:ext cx="4584125" cy="482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160"/>
              </a:lnSpc>
              <a:spcBef>
                <a:spcPct val="0"/>
              </a:spcBef>
            </a:pPr>
            <a:r>
              <a:rPr lang="en-US" sz="3200" b="1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Backend/services/</a:t>
            </a:r>
            <a:endParaRPr lang="en-US" sz="3200" b="1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5956605" y="1285038"/>
            <a:ext cx="5182751" cy="3821209"/>
            <a:chOff x="0" y="0"/>
            <a:chExt cx="918941" cy="67752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18941" cy="677529"/>
            </a:xfrm>
            <a:custGeom>
              <a:avLst/>
              <a:gdLst/>
              <a:ahLst/>
              <a:cxnLst/>
              <a:rect l="l" t="t" r="r" b="b"/>
              <a:pathLst>
                <a:path w="918941" h="677529">
                  <a:moveTo>
                    <a:pt x="76183" y="0"/>
                  </a:moveTo>
                  <a:lnTo>
                    <a:pt x="842758" y="0"/>
                  </a:lnTo>
                  <a:cubicBezTo>
                    <a:pt x="884833" y="0"/>
                    <a:pt x="918941" y="34108"/>
                    <a:pt x="918941" y="76183"/>
                  </a:cubicBezTo>
                  <a:lnTo>
                    <a:pt x="918941" y="601346"/>
                  </a:lnTo>
                  <a:cubicBezTo>
                    <a:pt x="918941" y="643421"/>
                    <a:pt x="884833" y="677529"/>
                    <a:pt x="842758" y="677529"/>
                  </a:cubicBezTo>
                  <a:lnTo>
                    <a:pt x="76183" y="677529"/>
                  </a:lnTo>
                  <a:cubicBezTo>
                    <a:pt x="34108" y="677529"/>
                    <a:pt x="0" y="643421"/>
                    <a:pt x="0" y="601346"/>
                  </a:cubicBezTo>
                  <a:lnTo>
                    <a:pt x="0" y="76183"/>
                  </a:lnTo>
                  <a:cubicBezTo>
                    <a:pt x="0" y="34108"/>
                    <a:pt x="34108" y="0"/>
                    <a:pt x="761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918941" cy="7632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6255918" y="2055869"/>
            <a:ext cx="4584125" cy="482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160"/>
              </a:lnSpc>
              <a:spcBef>
                <a:spcPct val="0"/>
              </a:spcBef>
            </a:pPr>
            <a:r>
              <a:rPr lang="en-US" sz="3200" b="1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Backend/Routes/</a:t>
            </a:r>
            <a:endParaRPr lang="en-US" sz="3200" b="1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6255918" y="2674314"/>
            <a:ext cx="4584125" cy="1115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940"/>
              </a:lnSpc>
              <a:spcBef>
                <a:spcPct val="0"/>
              </a:spcBef>
            </a:pP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Contine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routele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pentru 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FastAPI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(cum 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ar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fi: 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games,health</a:t>
            </a:r>
            <a:r>
              <a:rPr lang="en-US" sz="2100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,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sessions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) pentru Live Server.</a:t>
            </a: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2375862" y="2674314"/>
            <a:ext cx="4584125" cy="1487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940"/>
              </a:lnSpc>
              <a:spcBef>
                <a:spcPct val="0"/>
              </a:spcBef>
            </a:pP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Contine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pydantic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models,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mai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scurt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aici se intampla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validarea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datelor</a:t>
            </a:r>
            <a:r>
              <a:rPr lang="en-US" sz="2100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din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baza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de date (PostgreSQL) + de la frontend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primim de acolo.</a:t>
            </a: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375862" y="6824507"/>
            <a:ext cx="4584125" cy="1487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940"/>
              </a:lnSpc>
              <a:spcBef>
                <a:spcPct val="0"/>
              </a:spcBef>
            </a:pP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Contine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functii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ajutatoare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precum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dupa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frontend-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ul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trimite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o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litera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care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utilizatorul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o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ghiceste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, in backend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lucram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cu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ea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si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o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trimitem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inapoi.</a:t>
            </a: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8039951" y="-2113930"/>
            <a:ext cx="22707876" cy="18563688"/>
          </a:xfrm>
          <a:custGeom>
            <a:avLst/>
            <a:gdLst/>
            <a:ahLst/>
            <a:cxnLst/>
            <a:rect l="l" t="t" r="r" b="b"/>
            <a:pathLst>
              <a:path w="22707876" h="18563688">
                <a:moveTo>
                  <a:pt x="22707875" y="0"/>
                </a:moveTo>
                <a:lnTo>
                  <a:pt x="0" y="0"/>
                </a:lnTo>
                <a:lnTo>
                  <a:pt x="0" y="18563688"/>
                </a:lnTo>
                <a:lnTo>
                  <a:pt x="22707875" y="18563688"/>
                </a:lnTo>
                <a:lnTo>
                  <a:pt x="2270787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3" name="Group 3"/>
          <p:cNvGrpSpPr/>
          <p:nvPr/>
        </p:nvGrpSpPr>
        <p:grpSpPr>
          <a:xfrm>
            <a:off x="12076549" y="1285038"/>
            <a:ext cx="5182751" cy="3821209"/>
            <a:chOff x="0" y="0"/>
            <a:chExt cx="918941" cy="67752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18941" cy="677529"/>
            </a:xfrm>
            <a:custGeom>
              <a:avLst/>
              <a:gdLst/>
              <a:ahLst/>
              <a:cxnLst/>
              <a:rect l="l" t="t" r="r" b="b"/>
              <a:pathLst>
                <a:path w="918941" h="677529">
                  <a:moveTo>
                    <a:pt x="76183" y="0"/>
                  </a:moveTo>
                  <a:lnTo>
                    <a:pt x="842758" y="0"/>
                  </a:lnTo>
                  <a:cubicBezTo>
                    <a:pt x="884833" y="0"/>
                    <a:pt x="918941" y="34108"/>
                    <a:pt x="918941" y="76183"/>
                  </a:cubicBezTo>
                  <a:lnTo>
                    <a:pt x="918941" y="601346"/>
                  </a:lnTo>
                  <a:cubicBezTo>
                    <a:pt x="918941" y="643421"/>
                    <a:pt x="884833" y="677529"/>
                    <a:pt x="842758" y="677529"/>
                  </a:cubicBezTo>
                  <a:lnTo>
                    <a:pt x="76183" y="677529"/>
                  </a:lnTo>
                  <a:cubicBezTo>
                    <a:pt x="34108" y="677529"/>
                    <a:pt x="0" y="643421"/>
                    <a:pt x="0" y="601346"/>
                  </a:cubicBezTo>
                  <a:lnTo>
                    <a:pt x="0" y="76183"/>
                  </a:lnTo>
                  <a:cubicBezTo>
                    <a:pt x="0" y="34108"/>
                    <a:pt x="34108" y="0"/>
                    <a:pt x="761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918941" cy="7632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8151495"/>
            <a:ext cx="69723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US" sz="72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Structura</a:t>
            </a:r>
            <a:r>
              <a:rPr lang="en-US" sz="72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Proiect (Frontend)</a:t>
            </a:r>
            <a:endParaRPr lang="en-US" sz="72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2375862" y="2055869"/>
            <a:ext cx="4584125" cy="482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160"/>
              </a:lnSpc>
              <a:spcBef>
                <a:spcPct val="0"/>
              </a:spcBef>
            </a:pPr>
            <a:r>
              <a:rPr lang="en-US" sz="3200" b="1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Frontend/</a:t>
            </a:r>
            <a:r>
              <a:rPr lang="en-US" sz="3200" b="1" dirty="0" err="1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js</a:t>
            </a:r>
            <a:endParaRPr lang="en-US" sz="3200" b="1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2076549" y="5437091"/>
            <a:ext cx="5182751" cy="3821209"/>
            <a:chOff x="0" y="0"/>
            <a:chExt cx="918941" cy="67752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18941" cy="677529"/>
            </a:xfrm>
            <a:custGeom>
              <a:avLst/>
              <a:gdLst/>
              <a:ahLst/>
              <a:cxnLst/>
              <a:rect l="l" t="t" r="r" b="b"/>
              <a:pathLst>
                <a:path w="918941" h="677529">
                  <a:moveTo>
                    <a:pt x="76183" y="0"/>
                  </a:moveTo>
                  <a:lnTo>
                    <a:pt x="842758" y="0"/>
                  </a:lnTo>
                  <a:cubicBezTo>
                    <a:pt x="884833" y="0"/>
                    <a:pt x="918941" y="34108"/>
                    <a:pt x="918941" y="76183"/>
                  </a:cubicBezTo>
                  <a:lnTo>
                    <a:pt x="918941" y="601346"/>
                  </a:lnTo>
                  <a:cubicBezTo>
                    <a:pt x="918941" y="643421"/>
                    <a:pt x="884833" y="677529"/>
                    <a:pt x="842758" y="677529"/>
                  </a:cubicBezTo>
                  <a:lnTo>
                    <a:pt x="76183" y="677529"/>
                  </a:lnTo>
                  <a:cubicBezTo>
                    <a:pt x="34108" y="677529"/>
                    <a:pt x="0" y="643421"/>
                    <a:pt x="0" y="601346"/>
                  </a:cubicBezTo>
                  <a:lnTo>
                    <a:pt x="0" y="76183"/>
                  </a:lnTo>
                  <a:cubicBezTo>
                    <a:pt x="0" y="34108"/>
                    <a:pt x="34108" y="0"/>
                    <a:pt x="761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85725"/>
              <a:ext cx="918941" cy="7632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2375862" y="6207922"/>
            <a:ext cx="4584125" cy="482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160"/>
              </a:lnSpc>
              <a:spcBef>
                <a:spcPct val="0"/>
              </a:spcBef>
            </a:pPr>
            <a:r>
              <a:rPr lang="en-US" sz="3200" b="1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Frontend/assets</a:t>
            </a:r>
            <a:endParaRPr lang="en-US" sz="3200" b="1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5956605" y="1285038"/>
            <a:ext cx="5182751" cy="3821209"/>
            <a:chOff x="0" y="0"/>
            <a:chExt cx="918941" cy="67752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18941" cy="677529"/>
            </a:xfrm>
            <a:custGeom>
              <a:avLst/>
              <a:gdLst/>
              <a:ahLst/>
              <a:cxnLst/>
              <a:rect l="l" t="t" r="r" b="b"/>
              <a:pathLst>
                <a:path w="918941" h="677529">
                  <a:moveTo>
                    <a:pt x="76183" y="0"/>
                  </a:moveTo>
                  <a:lnTo>
                    <a:pt x="842758" y="0"/>
                  </a:lnTo>
                  <a:cubicBezTo>
                    <a:pt x="884833" y="0"/>
                    <a:pt x="918941" y="34108"/>
                    <a:pt x="918941" y="76183"/>
                  </a:cubicBezTo>
                  <a:lnTo>
                    <a:pt x="918941" y="601346"/>
                  </a:lnTo>
                  <a:cubicBezTo>
                    <a:pt x="918941" y="643421"/>
                    <a:pt x="884833" y="677529"/>
                    <a:pt x="842758" y="677529"/>
                  </a:cubicBezTo>
                  <a:lnTo>
                    <a:pt x="76183" y="677529"/>
                  </a:lnTo>
                  <a:cubicBezTo>
                    <a:pt x="34108" y="677529"/>
                    <a:pt x="0" y="643421"/>
                    <a:pt x="0" y="601346"/>
                  </a:cubicBezTo>
                  <a:lnTo>
                    <a:pt x="0" y="76183"/>
                  </a:lnTo>
                  <a:cubicBezTo>
                    <a:pt x="0" y="34108"/>
                    <a:pt x="34108" y="0"/>
                    <a:pt x="761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918941" cy="7632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6255918" y="2055869"/>
            <a:ext cx="4584125" cy="482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160"/>
              </a:lnSpc>
              <a:spcBef>
                <a:spcPct val="0"/>
              </a:spcBef>
            </a:pPr>
            <a:r>
              <a:rPr lang="en-US" sz="3200" b="1" dirty="0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Frontend/ html | </a:t>
            </a:r>
            <a:r>
              <a:rPr lang="en-US" sz="3200" b="1" dirty="0" err="1" smtClean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css</a:t>
            </a:r>
            <a:endParaRPr lang="en-US" sz="3200" b="1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6255918" y="2674314"/>
            <a:ext cx="4584125" cy="3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940"/>
              </a:lnSpc>
              <a:spcBef>
                <a:spcPct val="0"/>
              </a:spcBef>
            </a:pP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Contine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codul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principal din frontend </a:t>
            </a: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2375862" y="2674314"/>
            <a:ext cx="4584125" cy="743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940"/>
              </a:lnSpc>
              <a:spcBef>
                <a:spcPct val="0"/>
              </a:spcBef>
            </a:pP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Contine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JavaScript-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urile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precum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cel pentru a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lega</a:t>
            </a:r>
            <a:r>
              <a:rPr lang="en-US" sz="2100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backend-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ul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de frontend.</a:t>
            </a: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375862" y="6824507"/>
            <a:ext cx="4584125" cy="3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940"/>
              </a:lnSpc>
              <a:spcBef>
                <a:spcPct val="0"/>
              </a:spcBef>
            </a:pP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Contine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imagini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.</a:t>
            </a: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</p:spTree>
    <p:extLst>
      <p:ext uri="{BB962C8B-B14F-4D97-AF65-F5344CB8AC3E}">
        <p14:creationId xmlns:p14="http://schemas.microsoft.com/office/powerpoint/2010/main" val="3757035356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058792">
            <a:off x="-1186538" y="-12118675"/>
            <a:ext cx="21340665" cy="19793467"/>
          </a:xfrm>
          <a:custGeom>
            <a:avLst/>
            <a:gdLst/>
            <a:ahLst/>
            <a:cxnLst/>
            <a:rect l="l" t="t" r="r" b="b"/>
            <a:pathLst>
              <a:path w="21340665" h="19793467">
                <a:moveTo>
                  <a:pt x="0" y="0"/>
                </a:moveTo>
                <a:lnTo>
                  <a:pt x="21340665" y="0"/>
                </a:lnTo>
                <a:lnTo>
                  <a:pt x="21340665" y="19793467"/>
                </a:lnTo>
                <a:lnTo>
                  <a:pt x="0" y="197934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3" name="Group 3"/>
          <p:cNvGrpSpPr/>
          <p:nvPr/>
        </p:nvGrpSpPr>
        <p:grpSpPr>
          <a:xfrm>
            <a:off x="1028701" y="1053548"/>
            <a:ext cx="7775506" cy="8229600"/>
            <a:chOff x="0" y="0"/>
            <a:chExt cx="1378656" cy="14591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78656" cy="1459170"/>
            </a:xfrm>
            <a:custGeom>
              <a:avLst/>
              <a:gdLst/>
              <a:ahLst/>
              <a:cxnLst/>
              <a:rect l="l" t="t" r="r" b="b"/>
              <a:pathLst>
                <a:path w="1378656" h="1459170">
                  <a:moveTo>
                    <a:pt x="50780" y="0"/>
                  </a:moveTo>
                  <a:lnTo>
                    <a:pt x="1327876" y="0"/>
                  </a:lnTo>
                  <a:cubicBezTo>
                    <a:pt x="1355921" y="0"/>
                    <a:pt x="1378656" y="22735"/>
                    <a:pt x="1378656" y="50780"/>
                  </a:cubicBezTo>
                  <a:lnTo>
                    <a:pt x="1378656" y="1408391"/>
                  </a:lnTo>
                  <a:cubicBezTo>
                    <a:pt x="1378656" y="1436436"/>
                    <a:pt x="1355921" y="1459170"/>
                    <a:pt x="1327876" y="1459170"/>
                  </a:cubicBezTo>
                  <a:lnTo>
                    <a:pt x="50780" y="1459170"/>
                  </a:lnTo>
                  <a:cubicBezTo>
                    <a:pt x="22735" y="1459170"/>
                    <a:pt x="0" y="1436436"/>
                    <a:pt x="0" y="1408391"/>
                  </a:cubicBezTo>
                  <a:lnTo>
                    <a:pt x="0" y="50780"/>
                  </a:lnTo>
                  <a:cubicBezTo>
                    <a:pt x="0" y="22735"/>
                    <a:pt x="22735" y="0"/>
                    <a:pt x="5078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1378656" cy="1544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483794" y="1028700"/>
            <a:ext cx="7775506" cy="8229600"/>
            <a:chOff x="0" y="0"/>
            <a:chExt cx="1378656" cy="145917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78656" cy="1459170"/>
            </a:xfrm>
            <a:custGeom>
              <a:avLst/>
              <a:gdLst/>
              <a:ahLst/>
              <a:cxnLst/>
              <a:rect l="l" t="t" r="r" b="b"/>
              <a:pathLst>
                <a:path w="1378656" h="1459170">
                  <a:moveTo>
                    <a:pt x="50780" y="0"/>
                  </a:moveTo>
                  <a:lnTo>
                    <a:pt x="1327876" y="0"/>
                  </a:lnTo>
                  <a:cubicBezTo>
                    <a:pt x="1355921" y="0"/>
                    <a:pt x="1378656" y="22735"/>
                    <a:pt x="1378656" y="50780"/>
                  </a:cubicBezTo>
                  <a:lnTo>
                    <a:pt x="1378656" y="1408391"/>
                  </a:lnTo>
                  <a:cubicBezTo>
                    <a:pt x="1378656" y="1436436"/>
                    <a:pt x="1355921" y="1459170"/>
                    <a:pt x="1327876" y="1459170"/>
                  </a:cubicBezTo>
                  <a:lnTo>
                    <a:pt x="50780" y="1459170"/>
                  </a:lnTo>
                  <a:cubicBezTo>
                    <a:pt x="22735" y="1459170"/>
                    <a:pt x="0" y="1436436"/>
                    <a:pt x="0" y="1408391"/>
                  </a:cubicBezTo>
                  <a:lnTo>
                    <a:pt x="0" y="50780"/>
                  </a:lnTo>
                  <a:cubicBezTo>
                    <a:pt x="0" y="22735"/>
                    <a:pt x="22735" y="0"/>
                    <a:pt x="5078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85725"/>
              <a:ext cx="1378656" cy="1544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4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1" y="1475798"/>
            <a:ext cx="7775506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US" sz="72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Workflow Logic</a:t>
            </a:r>
            <a:endParaRPr lang="en-US" sz="72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506567" y="2620645"/>
            <a:ext cx="6819771" cy="2975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8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Etapa</a:t>
            </a:r>
            <a:r>
              <a:rPr lang="en-US" sz="28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1: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Utilizatorul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se 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inregistreaza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si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dupa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va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fi nevoit 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sa</a:t>
            </a:r>
            <a:r>
              <a:rPr lang="en-US" sz="21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se </a:t>
            </a:r>
            <a:r>
              <a:rPr lang="en-US" sz="21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logheze</a:t>
            </a:r>
            <a:r>
              <a:rPr lang="en-US" sz="2100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(Pentru admin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este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necesar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o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parola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speciala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).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8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Etapa</a:t>
            </a:r>
            <a:r>
              <a:rPr lang="en-US" sz="28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2: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Admin-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ul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incepe o sesiune de joc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8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Etapa</a:t>
            </a:r>
            <a:r>
              <a:rPr lang="en-US" sz="28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3: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Utilizatorul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poate intra in joc cand incepe admin-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ul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.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endParaRPr lang="en-US" sz="2100" dirty="0" smtClean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961662" y="1475798"/>
            <a:ext cx="7183338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US" sz="72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Workflow Proiect</a:t>
            </a:r>
            <a:endParaRPr lang="en-US" sz="72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961662" y="2496878"/>
            <a:ext cx="6819771" cy="4834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8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Etapa</a:t>
            </a:r>
            <a:r>
              <a:rPr lang="en-US" sz="28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1: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Cu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metodele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get dau call la frontend page.</a:t>
            </a:r>
            <a:endParaRPr lang="en-US" sz="2100" u="none" strike="noStrike" dirty="0" smtClean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8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Etapa</a:t>
            </a:r>
            <a:r>
              <a:rPr lang="en-US" sz="28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2: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Introduc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datele din frontend, iar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dupa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sunt validate de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pydantic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models (schemas) ajung in backend.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8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Etapa</a:t>
            </a:r>
            <a:r>
              <a:rPr lang="en-US" sz="28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3: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Procesez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datele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si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le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adaug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in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baza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de date PostgreSQL unde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vor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fi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pastrate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.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800" u="none" strike="noStrike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Etapa</a:t>
            </a:r>
            <a:r>
              <a:rPr lang="en-US" sz="2800" u="none" strike="noStrike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4:</a:t>
            </a: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Se trimit inapoi datele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procesate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in backend (update).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Acest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ciclu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se </a:t>
            </a:r>
            <a:r>
              <a:rPr lang="en-US" sz="2100" dirty="0" err="1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repeta</a:t>
            </a:r>
            <a:r>
              <a:rPr lang="en-US" sz="2100" dirty="0" smtClean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.</a:t>
            </a:r>
            <a:endParaRPr lang="en-US" sz="2100" u="none" strike="noStrike" dirty="0" smtClean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endParaRPr lang="en-US" sz="2800" u="none" strike="noStrike" dirty="0" smtClean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400245" y="-8263700"/>
            <a:ext cx="32800490" cy="26814401"/>
          </a:xfrm>
          <a:custGeom>
            <a:avLst/>
            <a:gdLst/>
            <a:ahLst/>
            <a:cxnLst/>
            <a:rect l="l" t="t" r="r" b="b"/>
            <a:pathLst>
              <a:path w="32800490" h="26814401">
                <a:moveTo>
                  <a:pt x="0" y="0"/>
                </a:moveTo>
                <a:lnTo>
                  <a:pt x="32800490" y="0"/>
                </a:lnTo>
                <a:lnTo>
                  <a:pt x="32800490" y="26814400"/>
                </a:lnTo>
                <a:lnTo>
                  <a:pt x="0" y="268144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</p:sp>
      <p:pic>
        <p:nvPicPr>
          <p:cNvPr id="1026" name="Picture 2" descr="https://cdn.discordapp.com/attachments/1303641429565771787/1462540875203743989/auth.png?ex=696e90d5&amp;is=696d3f55&amp;hm=11c87d3d6f7007058076f3d4f841286bf217b05d6fa3bf99e291212cbef4a902&amp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349532"/>
            <a:ext cx="13220700" cy="7587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477000" y="342900"/>
            <a:ext cx="6858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AUTENTIFICARE</a:t>
            </a:r>
            <a:endParaRPr lang="ro-RO" sz="50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600572" y="-3058980"/>
            <a:ext cx="25333541" cy="21628510"/>
          </a:xfrm>
          <a:custGeom>
            <a:avLst/>
            <a:gdLst/>
            <a:ahLst/>
            <a:cxnLst/>
            <a:rect l="l" t="t" r="r" b="b"/>
            <a:pathLst>
              <a:path w="25333541" h="21628510">
                <a:moveTo>
                  <a:pt x="0" y="0"/>
                </a:moveTo>
                <a:lnTo>
                  <a:pt x="25333541" y="0"/>
                </a:lnTo>
                <a:lnTo>
                  <a:pt x="25333541" y="21628511"/>
                </a:lnTo>
                <a:lnTo>
                  <a:pt x="0" y="216285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TextBox 6"/>
          <p:cNvSpPr txBox="1"/>
          <p:nvPr/>
        </p:nvSpPr>
        <p:spPr>
          <a:xfrm>
            <a:off x="685800" y="1104900"/>
            <a:ext cx="1600200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i="1" dirty="0">
                <a:solidFill>
                  <a:schemeClr val="bg1"/>
                </a:solidFill>
              </a:rPr>
              <a:t># POST /sessions/{session_id}/games/{game_id}/guess → ghicire literă sau cuvânt</a:t>
            </a:r>
            <a:endParaRPr lang="ro-RO" sz="2800" dirty="0">
              <a:solidFill>
                <a:schemeClr val="bg1"/>
              </a:solidFill>
            </a:endParaRPr>
          </a:p>
          <a:p>
            <a:r>
              <a:rPr lang="ro-RO" sz="2800" dirty="0">
                <a:solidFill>
                  <a:schemeClr val="bg1"/>
                </a:solidFill>
              </a:rPr>
              <a:t>@</a:t>
            </a:r>
            <a:r>
              <a:rPr lang="ro-RO" sz="2800" i="1" dirty="0">
                <a:solidFill>
                  <a:schemeClr val="bg1"/>
                </a:solidFill>
              </a:rPr>
              <a:t>router</a:t>
            </a:r>
            <a:r>
              <a:rPr lang="ro-RO" sz="2800" dirty="0">
                <a:solidFill>
                  <a:schemeClr val="bg1"/>
                </a:solidFill>
              </a:rPr>
              <a:t>.post("/{game_id}/guess", </a:t>
            </a:r>
            <a:r>
              <a:rPr lang="ro-RO" sz="2800" i="1" dirty="0">
                <a:solidFill>
                  <a:schemeClr val="bg1"/>
                </a:solidFill>
              </a:rPr>
              <a:t>response_model</a:t>
            </a:r>
            <a:r>
              <a:rPr lang="ro-RO" sz="2800" dirty="0">
                <a:solidFill>
                  <a:schemeClr val="bg1"/>
                </a:solidFill>
              </a:rPr>
              <a:t>=GameOutput)</a:t>
            </a:r>
          </a:p>
          <a:p>
            <a:r>
              <a:rPr lang="ro-RO" sz="2800" b="1" dirty="0">
                <a:solidFill>
                  <a:schemeClr val="bg1"/>
                </a:solidFill>
              </a:rPr>
              <a:t>async</a:t>
            </a:r>
            <a:r>
              <a:rPr lang="ro-RO" sz="2800" dirty="0">
                <a:solidFill>
                  <a:schemeClr val="bg1"/>
                </a:solidFill>
              </a:rPr>
              <a:t> </a:t>
            </a:r>
            <a:r>
              <a:rPr lang="ro-RO" sz="2800" b="1" dirty="0">
                <a:solidFill>
                  <a:schemeClr val="bg1"/>
                </a:solidFill>
              </a:rPr>
              <a:t>def</a:t>
            </a:r>
            <a:r>
              <a:rPr lang="ro-RO" sz="2800" dirty="0">
                <a:solidFill>
                  <a:schemeClr val="bg1"/>
                </a:solidFill>
              </a:rPr>
              <a:t> guess_game(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</a:t>
            </a:r>
            <a:r>
              <a:rPr lang="ro-RO" sz="2800" i="1" dirty="0">
                <a:solidFill>
                  <a:schemeClr val="bg1"/>
                </a:solidFill>
              </a:rPr>
              <a:t>session_id</a:t>
            </a:r>
            <a:r>
              <a:rPr lang="ro-RO" sz="2800" dirty="0">
                <a:solidFill>
                  <a:schemeClr val="bg1"/>
                </a:solidFill>
              </a:rPr>
              <a:t>: str,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</a:t>
            </a:r>
            <a:r>
              <a:rPr lang="ro-RO" sz="2800" i="1" dirty="0">
                <a:solidFill>
                  <a:schemeClr val="bg1"/>
                </a:solidFill>
              </a:rPr>
              <a:t>game_id</a:t>
            </a:r>
            <a:r>
              <a:rPr lang="ro-RO" sz="2800" dirty="0">
                <a:solidFill>
                  <a:schemeClr val="bg1"/>
                </a:solidFill>
              </a:rPr>
              <a:t>: str,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</a:t>
            </a:r>
            <a:r>
              <a:rPr lang="ro-RO" sz="2800" i="1" dirty="0">
                <a:solidFill>
                  <a:schemeClr val="bg1"/>
                </a:solidFill>
              </a:rPr>
              <a:t>guess</a:t>
            </a:r>
            <a:r>
              <a:rPr lang="ro-RO" sz="2800" dirty="0">
                <a:solidFill>
                  <a:schemeClr val="bg1"/>
                </a:solidFill>
              </a:rPr>
              <a:t>: GuessRequest,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</a:t>
            </a:r>
            <a:r>
              <a:rPr lang="ro-RO" sz="2800" i="1" dirty="0">
                <a:solidFill>
                  <a:schemeClr val="bg1"/>
                </a:solidFill>
              </a:rPr>
              <a:t>current_user</a:t>
            </a:r>
            <a:r>
              <a:rPr lang="ro-RO" sz="2800" dirty="0">
                <a:solidFill>
                  <a:schemeClr val="bg1"/>
                </a:solidFill>
              </a:rPr>
              <a:t>: Annotated[User, Depends(get_current_active_user)],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</a:t>
            </a:r>
            <a:r>
              <a:rPr lang="ro-RO" sz="2800" i="1" dirty="0">
                <a:solidFill>
                  <a:schemeClr val="bg1"/>
                </a:solidFill>
              </a:rPr>
              <a:t>db</a:t>
            </a:r>
            <a:r>
              <a:rPr lang="ro-RO" sz="2800" dirty="0">
                <a:solidFill>
                  <a:schemeClr val="bg1"/>
                </a:solidFill>
              </a:rPr>
              <a:t>: Session = Depends(get_db)</a:t>
            </a:r>
          </a:p>
          <a:p>
            <a:r>
              <a:rPr lang="ro-RO" sz="2800" dirty="0">
                <a:solidFill>
                  <a:schemeClr val="bg1"/>
                </a:solidFill>
              </a:rPr>
              <a:t>):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</a:t>
            </a:r>
            <a:r>
              <a:rPr lang="ro-RO" sz="2800" i="1" dirty="0">
                <a:solidFill>
                  <a:schemeClr val="bg1"/>
                </a:solidFill>
              </a:rPr>
              <a:t>game</a:t>
            </a:r>
            <a:r>
              <a:rPr lang="ro-RO" sz="2800" dirty="0">
                <a:solidFill>
                  <a:schemeClr val="bg1"/>
                </a:solidFill>
              </a:rPr>
              <a:t>=get_owned_game(</a:t>
            </a:r>
            <a:r>
              <a:rPr lang="ro-RO" sz="2800" i="1" dirty="0">
                <a:solidFill>
                  <a:schemeClr val="bg1"/>
                </a:solidFill>
              </a:rPr>
              <a:t>db</a:t>
            </a:r>
            <a:r>
              <a:rPr lang="ro-RO" sz="2800" dirty="0">
                <a:solidFill>
                  <a:schemeClr val="bg1"/>
                </a:solidFill>
              </a:rPr>
              <a:t>,</a:t>
            </a:r>
            <a:r>
              <a:rPr lang="ro-RO" sz="2800" i="1" dirty="0">
                <a:solidFill>
                  <a:schemeClr val="bg1"/>
                </a:solidFill>
              </a:rPr>
              <a:t>game_id</a:t>
            </a:r>
            <a:r>
              <a:rPr lang="ro-RO" sz="2800" dirty="0">
                <a:solidFill>
                  <a:schemeClr val="bg1"/>
                </a:solidFill>
              </a:rPr>
              <a:t>,</a:t>
            </a:r>
            <a:r>
              <a:rPr lang="ro-RO" sz="2800" i="1" dirty="0">
                <a:solidFill>
                  <a:schemeClr val="bg1"/>
                </a:solidFill>
              </a:rPr>
              <a:t>current_user</a:t>
            </a:r>
            <a:r>
              <a:rPr lang="ro-RO" sz="2800" dirty="0">
                <a:solidFill>
                  <a:schemeClr val="bg1"/>
                </a:solidFill>
              </a:rPr>
              <a:t>.</a:t>
            </a:r>
            <a:r>
              <a:rPr lang="ro-RO" sz="2800" i="1" dirty="0">
                <a:solidFill>
                  <a:schemeClr val="bg1"/>
                </a:solidFill>
              </a:rPr>
              <a:t>user_id</a:t>
            </a:r>
            <a:r>
              <a:rPr lang="ro-RO" sz="2800" dirty="0">
                <a:solidFill>
                  <a:schemeClr val="bg1"/>
                </a:solidFill>
              </a:rPr>
              <a:t>)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try: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    apply_guess(</a:t>
            </a:r>
            <a:r>
              <a:rPr lang="ro-RO" sz="2800" i="1" dirty="0">
                <a:solidFill>
                  <a:schemeClr val="bg1"/>
                </a:solidFill>
              </a:rPr>
              <a:t>game</a:t>
            </a:r>
            <a:r>
              <a:rPr lang="ro-RO" sz="2800" dirty="0">
                <a:solidFill>
                  <a:schemeClr val="bg1"/>
                </a:solidFill>
              </a:rPr>
              <a:t>, </a:t>
            </a:r>
            <a:r>
              <a:rPr lang="ro-RO" sz="2800" i="1" dirty="0">
                <a:solidFill>
                  <a:schemeClr val="bg1"/>
                </a:solidFill>
              </a:rPr>
              <a:t>guess</a:t>
            </a:r>
            <a:r>
              <a:rPr lang="ro-RO" sz="2800" dirty="0">
                <a:solidFill>
                  <a:schemeClr val="bg1"/>
                </a:solidFill>
              </a:rPr>
              <a:t>.</a:t>
            </a:r>
            <a:r>
              <a:rPr lang="ro-RO" sz="2800" i="1" dirty="0">
                <a:solidFill>
                  <a:schemeClr val="bg1"/>
                </a:solidFill>
              </a:rPr>
              <a:t>letter</a:t>
            </a:r>
            <a:r>
              <a:rPr lang="ro-RO" sz="2800" dirty="0">
                <a:solidFill>
                  <a:schemeClr val="bg1"/>
                </a:solidFill>
              </a:rPr>
              <a:t> or </a:t>
            </a:r>
            <a:r>
              <a:rPr lang="ro-RO" sz="2800" i="1" dirty="0">
                <a:solidFill>
                  <a:schemeClr val="bg1"/>
                </a:solidFill>
              </a:rPr>
              <a:t>guess</a:t>
            </a:r>
            <a:r>
              <a:rPr lang="ro-RO" sz="2800" dirty="0">
                <a:solidFill>
                  <a:schemeClr val="bg1"/>
                </a:solidFill>
              </a:rPr>
              <a:t>.</a:t>
            </a:r>
            <a:r>
              <a:rPr lang="ro-RO" sz="2800" i="1" dirty="0">
                <a:solidFill>
                  <a:schemeClr val="bg1"/>
                </a:solidFill>
              </a:rPr>
              <a:t>word</a:t>
            </a:r>
            <a:r>
              <a:rPr lang="ro-RO" sz="2800" dirty="0">
                <a:solidFill>
                  <a:schemeClr val="bg1"/>
                </a:solidFill>
              </a:rPr>
              <a:t>)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    </a:t>
            </a:r>
            <a:r>
              <a:rPr lang="ro-RO" sz="2800" i="1" dirty="0">
                <a:solidFill>
                  <a:schemeClr val="bg1"/>
                </a:solidFill>
              </a:rPr>
              <a:t>db</a:t>
            </a:r>
            <a:r>
              <a:rPr lang="ro-RO" sz="2800" dirty="0">
                <a:solidFill>
                  <a:schemeClr val="bg1"/>
                </a:solidFill>
              </a:rPr>
              <a:t>.commit()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    </a:t>
            </a:r>
            <a:r>
              <a:rPr lang="ro-RO" sz="2800" i="1" dirty="0">
                <a:solidFill>
                  <a:schemeClr val="bg1"/>
                </a:solidFill>
              </a:rPr>
              <a:t>db</a:t>
            </a:r>
            <a:r>
              <a:rPr lang="ro-RO" sz="2800" dirty="0">
                <a:solidFill>
                  <a:schemeClr val="bg1"/>
                </a:solidFill>
              </a:rPr>
              <a:t>.refresh(</a:t>
            </a:r>
            <a:r>
              <a:rPr lang="ro-RO" sz="2800" i="1" dirty="0">
                <a:solidFill>
                  <a:schemeClr val="bg1"/>
                </a:solidFill>
              </a:rPr>
              <a:t>game</a:t>
            </a:r>
            <a:r>
              <a:rPr lang="ro-RO" sz="2800" dirty="0">
                <a:solidFill>
                  <a:schemeClr val="bg1"/>
                </a:solidFill>
              </a:rPr>
              <a:t>)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    return </a:t>
            </a:r>
            <a:r>
              <a:rPr lang="ro-RO" sz="2800" i="1" dirty="0">
                <a:solidFill>
                  <a:schemeClr val="bg1"/>
                </a:solidFill>
              </a:rPr>
              <a:t>game</a:t>
            </a:r>
            <a:endParaRPr lang="ro-RO" sz="2800" dirty="0">
              <a:solidFill>
                <a:schemeClr val="bg1"/>
              </a:solidFill>
            </a:endParaRPr>
          </a:p>
          <a:p>
            <a:r>
              <a:rPr lang="ro-RO" sz="2800" dirty="0">
                <a:solidFill>
                  <a:schemeClr val="bg1"/>
                </a:solidFill>
              </a:rPr>
              <a:t>    except ValueError as </a:t>
            </a:r>
            <a:r>
              <a:rPr lang="ro-RO" sz="2800" i="1" dirty="0">
                <a:solidFill>
                  <a:schemeClr val="bg1"/>
                </a:solidFill>
              </a:rPr>
              <a:t>e</a:t>
            </a:r>
            <a:r>
              <a:rPr lang="ro-RO" sz="2800" dirty="0">
                <a:solidFill>
                  <a:schemeClr val="bg1"/>
                </a:solidFill>
              </a:rPr>
              <a:t>:</a:t>
            </a:r>
          </a:p>
          <a:p>
            <a:r>
              <a:rPr lang="ro-RO" sz="2800" dirty="0">
                <a:solidFill>
                  <a:schemeClr val="bg1"/>
                </a:solidFill>
              </a:rPr>
              <a:t>        raise HTTPException(</a:t>
            </a:r>
            <a:r>
              <a:rPr lang="ro-RO" sz="2800" i="1" dirty="0">
                <a:solidFill>
                  <a:schemeClr val="bg1"/>
                </a:solidFill>
              </a:rPr>
              <a:t>status_code</a:t>
            </a:r>
            <a:r>
              <a:rPr lang="ro-RO" sz="2800" dirty="0">
                <a:solidFill>
                  <a:schemeClr val="bg1"/>
                </a:solidFill>
              </a:rPr>
              <a:t>=422, </a:t>
            </a:r>
            <a:r>
              <a:rPr lang="ro-RO" sz="2800" i="1" dirty="0">
                <a:solidFill>
                  <a:schemeClr val="bg1"/>
                </a:solidFill>
              </a:rPr>
              <a:t>detail</a:t>
            </a:r>
            <a:r>
              <a:rPr lang="ro-RO" sz="2800" dirty="0">
                <a:solidFill>
                  <a:schemeClr val="bg1"/>
                </a:solidFill>
              </a:rPr>
              <a:t>=str(</a:t>
            </a:r>
            <a:r>
              <a:rPr lang="ro-RO" sz="2800" i="1" dirty="0">
                <a:solidFill>
                  <a:schemeClr val="bg1"/>
                </a:solidFill>
              </a:rPr>
              <a:t>e</a:t>
            </a:r>
            <a:r>
              <a:rPr lang="ro-RO" sz="2800" dirty="0" smtClean="0">
                <a:solidFill>
                  <a:schemeClr val="bg1"/>
                </a:solidFill>
              </a:rPr>
              <a:t>))</a:t>
            </a:r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400800" y="181570"/>
            <a:ext cx="807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EXEMPLU DE RUTA</a:t>
            </a:r>
            <a:endParaRPr lang="ro-RO" sz="5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419</Words>
  <Application>Microsoft Office PowerPoint</Application>
  <PresentationFormat>Custom</PresentationFormat>
  <Paragraphs>87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Kollektif</vt:lpstr>
      <vt:lpstr>Bahnschrift Light</vt:lpstr>
      <vt:lpstr>Arial</vt:lpstr>
      <vt:lpstr>Wingdings</vt:lpstr>
      <vt:lpstr>Kollektif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Copie a designului Gradient Minimalist Business Slides</dc:title>
  <dc:creator>septymic</dc:creator>
  <cp:lastModifiedBy>septymic</cp:lastModifiedBy>
  <cp:revision>8</cp:revision>
  <dcterms:created xsi:type="dcterms:W3CDTF">2006-08-16T00:00:00Z</dcterms:created>
  <dcterms:modified xsi:type="dcterms:W3CDTF">2026-01-18T20:29:01Z</dcterms:modified>
  <dc:identifier>DAG-y-5F9kc</dc:identifier>
</cp:coreProperties>
</file>

<file path=docProps/thumbnail.jpeg>
</file>